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4889500" cy="52070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1244600" y="939800"/>
            <a:ext cx="0" cy="482600"/>
          </a:xfrm>
          <a:prstGeom prst="line"/>
          <a:ln w="12700">
            <a:prstDash val="solid"/>
          </a:ln>
        </p:spPr>
        <p:style>
          <a:lnRef idx="1">
            <a:srgbClr val="80808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1244600" y="1460500"/>
            <a:ext cx="0" cy="50800"/>
          </a:xfrm>
          <a:prstGeom prst="line"/>
          <a:ln w="12700">
            <a:prstDash val="solid"/>
          </a:ln>
        </p:spPr>
        <p:style>
          <a:lnRef idx="1">
            <a:srgbClr val="80808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1244600" y="1917700"/>
            <a:ext cx="0" cy="50800"/>
          </a:xfrm>
          <a:prstGeom prst="line"/>
          <a:ln w="12700">
            <a:prstDash val="solid"/>
          </a:ln>
        </p:spPr>
        <p:style>
          <a:lnRef idx="1">
            <a:srgbClr val="808080"/>
          </a:lnRef>
          <a:fillRef idx="0"/>
          <a:effectRef idx="0"/>
          <a:fontRef idx="none"/>
        </p:style>
      </p:cxnSp>
      <p:cxnSp>
        <p:nvCxnSpPr>
          <p:cNvPr id="6" name=""/>
          <p:cNvCxnSpPr/>
          <p:nvPr/>
        </p:nvCxnSpPr>
        <p:spPr>
          <a:xfrm>
            <a:off x="1244600" y="2006600"/>
            <a:ext cx="0" cy="3657600"/>
          </a:xfrm>
          <a:prstGeom prst="line"/>
          <a:ln w="12700">
            <a:prstDash val="solid"/>
          </a:ln>
        </p:spPr>
        <p:style>
          <a:lnRef idx="1">
            <a:srgbClr val="808080"/>
          </a:lnRef>
          <a:fillRef idx="0"/>
          <a:effectRef idx="0"/>
          <a:fontRef idx="none"/>
        </p:style>
      </p:cxnSp>
      <p:cxnSp>
        <p:nvCxnSpPr>
          <p:cNvPr id="7" name=""/>
          <p:cNvCxnSpPr/>
          <p:nvPr/>
        </p:nvCxnSpPr>
        <p:spPr>
          <a:xfrm>
            <a:off x="2895600" y="939800"/>
            <a:ext cx="0" cy="1663700"/>
          </a:xfrm>
          <a:prstGeom prst="line"/>
          <a:ln w="12700">
            <a:prstDash val="solid"/>
          </a:ln>
        </p:spPr>
        <p:style>
          <a:lnRef idx="1">
            <a:srgbClr val="808080"/>
          </a:lnRef>
          <a:fillRef idx="0"/>
          <a:effectRef idx="0"/>
          <a:fontRef idx="none"/>
        </p:style>
      </p:cxnSp>
      <p:cxnSp>
        <p:nvCxnSpPr>
          <p:cNvPr id="8" name=""/>
          <p:cNvCxnSpPr/>
          <p:nvPr/>
        </p:nvCxnSpPr>
        <p:spPr>
          <a:xfrm>
            <a:off x="2895600" y="2806700"/>
            <a:ext cx="0" cy="228599"/>
          </a:xfrm>
          <a:prstGeom prst="line"/>
          <a:ln w="12700">
            <a:prstDash val="solid"/>
          </a:ln>
        </p:spPr>
        <p:style>
          <a:lnRef idx="1">
            <a:srgbClr val="808080"/>
          </a:lnRef>
          <a:fillRef idx="0"/>
          <a:effectRef idx="0"/>
          <a:fontRef idx="none"/>
        </p:style>
      </p:cxnSp>
      <p:cxnSp>
        <p:nvCxnSpPr>
          <p:cNvPr id="9" name=""/>
          <p:cNvCxnSpPr/>
          <p:nvPr/>
        </p:nvCxnSpPr>
        <p:spPr>
          <a:xfrm>
            <a:off x="2895600" y="3238500"/>
            <a:ext cx="0" cy="838199"/>
          </a:xfrm>
          <a:prstGeom prst="line"/>
          <a:ln w="12700">
            <a:prstDash val="solid"/>
          </a:ln>
        </p:spPr>
        <p:style>
          <a:lnRef idx="1">
            <a:srgbClr val="808080"/>
          </a:lnRef>
          <a:fillRef idx="0"/>
          <a:effectRef idx="0"/>
          <a:fontRef idx="none"/>
        </p:style>
      </p:cxnSp>
      <p:cxnSp>
        <p:nvCxnSpPr>
          <p:cNvPr id="10" name=""/>
          <p:cNvCxnSpPr/>
          <p:nvPr/>
        </p:nvCxnSpPr>
        <p:spPr>
          <a:xfrm>
            <a:off x="2895600" y="4279900"/>
            <a:ext cx="0" cy="1079500"/>
          </a:xfrm>
          <a:prstGeom prst="line"/>
          <a:ln w="12700">
            <a:prstDash val="solid"/>
          </a:ln>
        </p:spPr>
        <p:style>
          <a:lnRef idx="1">
            <a:srgbClr val="808080"/>
          </a:lnRef>
          <a:fillRef idx="0"/>
          <a:effectRef idx="0"/>
          <a:fontRef idx="none"/>
        </p:style>
      </p:cxnSp>
      <p:cxnSp>
        <p:nvCxnSpPr>
          <p:cNvPr id="11" name=""/>
          <p:cNvCxnSpPr/>
          <p:nvPr/>
        </p:nvCxnSpPr>
        <p:spPr>
          <a:xfrm>
            <a:off x="2895600" y="5562600"/>
            <a:ext cx="0" cy="101599"/>
          </a:xfrm>
          <a:prstGeom prst="line"/>
          <a:ln w="12700">
            <a:prstDash val="solid"/>
          </a:ln>
        </p:spPr>
        <p:style>
          <a:lnRef idx="1">
            <a:srgbClr val="808080"/>
          </a:lnRef>
          <a:fillRef idx="0"/>
          <a:effectRef idx="0"/>
          <a:fontRef idx="none"/>
        </p:style>
      </p:cxnSp>
      <p:cxnSp>
        <p:nvCxnSpPr>
          <p:cNvPr id="12" name=""/>
          <p:cNvCxnSpPr/>
          <p:nvPr/>
        </p:nvCxnSpPr>
        <p:spPr>
          <a:xfrm>
            <a:off x="4559300" y="939800"/>
            <a:ext cx="0" cy="4724400"/>
          </a:xfrm>
          <a:prstGeom prst="line"/>
          <a:ln w="12700">
            <a:prstDash val="solid"/>
          </a:ln>
        </p:spPr>
        <p:style>
          <a:lnRef idx="1">
            <a:srgbClr val="808080"/>
          </a:lnRef>
          <a:fillRef idx="0"/>
          <a:effectRef idx="0"/>
          <a:fontRef idx="none"/>
        </p:style>
      </p:cxnSp>
      <p:sp>
        <p:nvSpPr>
          <p:cNvPr id="13" name=""/>
          <p:cNvSpPr/>
          <p:nvPr/>
        </p:nvSpPr>
        <p:spPr>
          <a:xfrm>
            <a:off x="850900" y="508000"/>
            <a:ext cx="787400" cy="431800"/>
          </a:xfrm>
          <a:prstGeom prst="roundRect">
            <a:avLst>
              <a:gd name="adj" fmla="val 14705"/>
            </a:avLst>
          </a:prstGeom>
          <a:solidFill>
            <a:srgbClr val="527BC6"/>
          </a:solidFill>
          <a:effectLst>
            <a:outerShdw dist="50800" dir="2700000" algn="tl" blurRad="76200">
              <a:srgbClr val="000000"/>
            </a:outerShdw>
          </a:effectLst>
          <a:ln w="12700">
            <a:prstDash val="solid"/>
          </a:ln>
        </p:spPr>
        <p:style>
          <a:lnRef idx="1">
            <a:srgbClr val="527BC6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solidFill>
                  <a:srgbClr val="FFFFFF"/>
                </a:solidFill>
                <a:latin typeface="Nimbus Sans"/>
              </a:rPr>
              <a:t>Client</a:t>
            </a:r>
          </a:p>
        </p:txBody>
      </p:sp>
      <p:sp>
        <p:nvSpPr>
          <p:cNvPr id="14" name=""/>
          <p:cNvSpPr/>
          <p:nvPr/>
        </p:nvSpPr>
        <p:spPr>
          <a:xfrm>
            <a:off x="2463800" y="508000"/>
            <a:ext cx="863600" cy="431800"/>
          </a:xfrm>
          <a:prstGeom prst="roundRect">
            <a:avLst>
              <a:gd name="adj" fmla="val 14705"/>
            </a:avLst>
          </a:prstGeom>
          <a:solidFill>
            <a:srgbClr val="527BC6"/>
          </a:solidFill>
          <a:effectLst>
            <a:outerShdw dist="50800" dir="2700000" algn="tl" blurRad="76200">
              <a:srgbClr val="000000"/>
            </a:outerShdw>
          </a:effectLst>
          <a:ln w="12700">
            <a:prstDash val="solid"/>
          </a:ln>
        </p:spPr>
        <p:style>
          <a:lnRef idx="1">
            <a:srgbClr val="527BC6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solidFill>
                  <a:srgbClr val="FFFFFF"/>
                </a:solidFill>
                <a:latin typeface="Nimbus Sans"/>
              </a:rPr>
              <a:t>Server</a:t>
            </a:r>
          </a:p>
        </p:txBody>
      </p:sp>
      <p:sp>
        <p:nvSpPr>
          <p:cNvPr id="15" name=""/>
          <p:cNvSpPr/>
          <p:nvPr/>
        </p:nvSpPr>
        <p:spPr>
          <a:xfrm>
            <a:off x="4025900" y="508000"/>
            <a:ext cx="1066800" cy="431800"/>
          </a:xfrm>
          <a:prstGeom prst="roundRect">
            <a:avLst>
              <a:gd name="adj" fmla="val 14705"/>
            </a:avLst>
          </a:prstGeom>
          <a:solidFill>
            <a:srgbClr val="527BC6"/>
          </a:solidFill>
          <a:effectLst>
            <a:outerShdw dist="50800" dir="2700000" algn="tl" blurRad="76200">
              <a:srgbClr val="000000"/>
            </a:outerShdw>
          </a:effectLst>
          <a:ln w="12700">
            <a:prstDash val="solid"/>
          </a:ln>
        </p:spPr>
        <p:style>
          <a:lnRef idx="1">
            <a:srgbClr val="527BC6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solidFill>
                  <a:srgbClr val="FFFFFF"/>
                </a:solidFill>
                <a:latin typeface="Nimbus Sans"/>
              </a:rPr>
              <a:t>Backend</a:t>
            </a:r>
          </a:p>
        </p:txBody>
      </p:sp>
      <p:sp>
        <p:nvSpPr>
          <p:cNvPr id="16" name=""/>
          <p:cNvSpPr/>
          <p:nvPr/>
        </p:nvSpPr>
        <p:spPr>
          <a:xfrm>
            <a:off x="731342" y="1028700"/>
            <a:ext cx="296265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 b="1">
                <a:latin typeface="Nimbus Sans"/>
              </a:rPr>
              <a:t>Hit</a:t>
            </a:r>
          </a:p>
        </p:txBody>
      </p:sp>
      <p:cxnSp>
        <p:nvCxnSpPr>
          <p:cNvPr id="17" name=""/>
          <p:cNvCxnSpPr/>
          <p:nvPr/>
        </p:nvCxnSpPr>
        <p:spPr>
          <a:xfrm>
            <a:off x="622300" y="1270000"/>
            <a:ext cx="615950" cy="0"/>
          </a:xfrm>
          <a:prstGeom prst="line"/>
          <a:ln w="254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8" name=""/>
          <p:cNvSpPr/>
          <p:nvPr/>
        </p:nvSpPr>
        <p:spPr>
          <a:xfrm>
            <a:off x="713079" y="1441450"/>
            <a:ext cx="1063040" cy="546100"/>
          </a:xfrm>
          <a:prstGeom prst="rect"/>
          <a:solidFill>
            <a:srgbClr val="FFFFFF"/>
          </a:solidFill>
          <a:effectLst>
            <a:outerShdw dist="50800" dir="2700000" algn="tl" blurRad="76200">
              <a:srgbClr val="000000"/>
            </a:outerShdw>
          </a:effectLst>
          <a:ln w="38100" cmpd="dbl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Generate</a:t>
            </a:r>
          </a:p>
          <a:p>
            <a:pPr algn="ctr" marL="0" marR="0" latinLnBrk="0"/>
            <a:r>
              <a:rPr dirty="0" sz="1600" err="1" lang="en-en">
                <a:latin typeface="Nimbus Sans"/>
              </a:rPr>
              <a:t>request</a:t>
            </a:r>
          </a:p>
        </p:txBody>
      </p:sp>
      <p:sp>
        <p:nvSpPr>
          <p:cNvPr id="19" name=""/>
          <p:cNvSpPr/>
          <p:nvPr/>
        </p:nvSpPr>
        <p:spPr>
          <a:xfrm>
            <a:off x="1604429" y="2095500"/>
            <a:ext cx="78211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Request</a:t>
            </a:r>
          </a:p>
        </p:txBody>
      </p:sp>
      <p:cxnSp>
        <p:nvCxnSpPr>
          <p:cNvPr id="20" name=""/>
          <p:cNvCxnSpPr/>
          <p:nvPr/>
        </p:nvCxnSpPr>
        <p:spPr>
          <a:xfrm>
            <a:off x="1250950" y="2362200"/>
            <a:ext cx="1638300" cy="0"/>
          </a:xfrm>
          <a:prstGeom prst="line"/>
          <a:ln w="76200" cmpd="dbl">
            <a:prstDash val="solid"/>
            <a:tailEnd type="triangle" w="med" len="sm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1" name=""/>
          <p:cNvSpPr/>
          <p:nvPr/>
        </p:nvSpPr>
        <p:spPr>
          <a:xfrm>
            <a:off x="2238502" y="2546350"/>
            <a:ext cx="1314196" cy="317500"/>
          </a:xfrm>
          <a:prstGeom prst="rect"/>
          <a:solidFill>
            <a:srgbClr val="FFFFFF"/>
          </a:solidFill>
          <a:effectLst>
            <a:outerShdw dist="50800" dir="2700000" algn="tl" blurRad="76200">
              <a:srgbClr val="000000"/>
            </a:outerShdw>
          </a:effectLst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Check cache</a:t>
            </a:r>
          </a:p>
        </p:txBody>
      </p:sp>
      <p:sp>
        <p:nvSpPr>
          <p:cNvPr id="22" name=""/>
          <p:cNvSpPr/>
          <p:nvPr/>
        </p:nvSpPr>
        <p:spPr>
          <a:xfrm>
            <a:off x="2264562" y="2978150"/>
            <a:ext cx="2745587" cy="1892300"/>
          </a:xfrm>
          <a:prstGeom prst="rect"/>
          <a:solidFill>
            <a:srgbClr val="D7E0F2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cxnSp>
        <p:nvCxnSpPr>
          <p:cNvPr id="23" name=""/>
          <p:cNvCxnSpPr/>
          <p:nvPr/>
        </p:nvCxnSpPr>
        <p:spPr>
          <a:xfrm>
            <a:off x="2895600" y="2978150"/>
            <a:ext cx="0" cy="57150"/>
          </a:xfrm>
          <a:prstGeom prst="line"/>
          <a:ln w="12700">
            <a:prstDash val="solid"/>
          </a:ln>
        </p:spPr>
        <p:style>
          <a:lnRef idx="1">
            <a:srgbClr val="808080"/>
          </a:lnRef>
          <a:fillRef idx="0"/>
          <a:effectRef idx="0"/>
          <a:fontRef idx="none"/>
        </p:style>
      </p:cxnSp>
      <p:cxnSp>
        <p:nvCxnSpPr>
          <p:cNvPr id="24" name=""/>
          <p:cNvCxnSpPr/>
          <p:nvPr/>
        </p:nvCxnSpPr>
        <p:spPr>
          <a:xfrm>
            <a:off x="2895600" y="3238500"/>
            <a:ext cx="0" cy="793750"/>
          </a:xfrm>
          <a:prstGeom prst="line"/>
          <a:ln w="12700">
            <a:prstDash val="solid"/>
          </a:ln>
        </p:spPr>
        <p:style>
          <a:lnRef idx="1">
            <a:srgbClr val="808080"/>
          </a:lnRef>
          <a:fillRef idx="0"/>
          <a:effectRef idx="0"/>
          <a:fontRef idx="none"/>
        </p:style>
      </p:cxnSp>
      <p:cxnSp>
        <p:nvCxnSpPr>
          <p:cNvPr id="25" name=""/>
          <p:cNvCxnSpPr/>
          <p:nvPr/>
        </p:nvCxnSpPr>
        <p:spPr>
          <a:xfrm>
            <a:off x="4559300" y="2978150"/>
            <a:ext cx="0" cy="1054100"/>
          </a:xfrm>
          <a:prstGeom prst="line"/>
          <a:ln w="12700">
            <a:prstDash val="solid"/>
          </a:ln>
        </p:spPr>
        <p:style>
          <a:lnRef idx="1">
            <a:srgbClr val="808080"/>
          </a:lnRef>
          <a:fillRef idx="0"/>
          <a:effectRef idx="0"/>
          <a:fontRef idx="none"/>
        </p:style>
      </p:cxnSp>
      <p:sp>
        <p:nvSpPr>
          <p:cNvPr id="26" name=""/>
          <p:cNvSpPr/>
          <p:nvPr/>
        </p:nvSpPr>
        <p:spPr>
          <a:xfrm>
            <a:off x="3390468" y="3276600"/>
            <a:ext cx="578713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Query</a:t>
            </a:r>
          </a:p>
        </p:txBody>
      </p:sp>
      <p:cxnSp>
        <p:nvCxnSpPr>
          <p:cNvPr id="27" name=""/>
          <p:cNvCxnSpPr/>
          <p:nvPr/>
        </p:nvCxnSpPr>
        <p:spPr>
          <a:xfrm>
            <a:off x="2901950" y="3517900"/>
            <a:ext cx="1651000" cy="0"/>
          </a:xfrm>
          <a:prstGeom prst="line"/>
          <a:ln w="254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8" name=""/>
          <p:cNvSpPr/>
          <p:nvPr/>
        </p:nvSpPr>
        <p:spPr>
          <a:xfrm>
            <a:off x="3304971" y="3644900"/>
            <a:ext cx="94020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Response</a:t>
            </a:r>
          </a:p>
        </p:txBody>
      </p:sp>
      <p:cxnSp>
        <p:nvCxnSpPr>
          <p:cNvPr id="29" name=""/>
          <p:cNvCxnSpPr/>
          <p:nvPr/>
        </p:nvCxnSpPr>
        <p:spPr>
          <a:xfrm flipH="1">
            <a:off x="2901950" y="3886200"/>
            <a:ext cx="1651000" cy="0"/>
          </a:xfrm>
          <a:prstGeom prst="line"/>
          <a:ln w="254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30" name=""/>
          <p:cNvCxnSpPr/>
          <p:nvPr/>
        </p:nvCxnSpPr>
        <p:spPr>
          <a:xfrm>
            <a:off x="2895600" y="4019550"/>
            <a:ext cx="0" cy="57150"/>
          </a:xfrm>
          <a:prstGeom prst="line"/>
          <a:ln w="12700">
            <a:prstDash val="solid"/>
          </a:ln>
        </p:spPr>
        <p:style>
          <a:lnRef idx="1">
            <a:srgbClr val="808080"/>
          </a:lnRef>
          <a:fillRef idx="0"/>
          <a:effectRef idx="0"/>
          <a:fontRef idx="none"/>
        </p:style>
      </p:cxnSp>
      <p:cxnSp>
        <p:nvCxnSpPr>
          <p:cNvPr id="31" name=""/>
          <p:cNvCxnSpPr/>
          <p:nvPr/>
        </p:nvCxnSpPr>
        <p:spPr>
          <a:xfrm>
            <a:off x="2895600" y="4279900"/>
            <a:ext cx="0" cy="603250"/>
          </a:xfrm>
          <a:prstGeom prst="line"/>
          <a:ln w="12700">
            <a:prstDash val="solid"/>
          </a:ln>
        </p:spPr>
        <p:style>
          <a:lnRef idx="1">
            <a:srgbClr val="808080"/>
          </a:lnRef>
          <a:fillRef idx="0"/>
          <a:effectRef idx="0"/>
          <a:fontRef idx="none"/>
        </p:style>
      </p:cxnSp>
      <p:cxnSp>
        <p:nvCxnSpPr>
          <p:cNvPr id="32" name=""/>
          <p:cNvCxnSpPr/>
          <p:nvPr/>
        </p:nvCxnSpPr>
        <p:spPr>
          <a:xfrm>
            <a:off x="4559300" y="4019550"/>
            <a:ext cx="0" cy="863600"/>
          </a:xfrm>
          <a:prstGeom prst="line"/>
          <a:ln w="12700">
            <a:prstDash val="solid"/>
          </a:ln>
        </p:spPr>
        <p:style>
          <a:lnRef idx="1">
            <a:srgbClr val="808080"/>
          </a:lnRef>
          <a:fillRef idx="0"/>
          <a:effectRef idx="0"/>
          <a:fontRef idx="none"/>
        </p:style>
      </p:cxnSp>
      <p:sp>
        <p:nvSpPr>
          <p:cNvPr id="33" name=""/>
          <p:cNvSpPr/>
          <p:nvPr/>
        </p:nvSpPr>
        <p:spPr>
          <a:xfrm>
            <a:off x="2309012" y="4318000"/>
            <a:ext cx="567537" cy="492759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r" marL="0" marR="0" latinLnBrk="0"/>
            <a:r>
              <a:rPr dirty="0" sz="1600" err="1" lang="en-en" i="1">
                <a:solidFill>
                  <a:srgbClr val="808080"/>
                </a:solidFill>
                <a:latin typeface="Nimbus Sans"/>
              </a:rPr>
              <a:t>Read</a:t>
            </a:r>
          </a:p>
          <a:p>
            <a:pPr algn="r" marL="0" marR="0" latinLnBrk="0"/>
            <a:r>
              <a:rPr dirty="0" sz="1600" err="1" lang="en-en" i="1">
                <a:solidFill>
                  <a:srgbClr val="808080"/>
                </a:solidFill>
                <a:latin typeface="Nimbus Sans"/>
              </a:rPr>
              <a:t>cache</a:t>
            </a:r>
          </a:p>
        </p:txBody>
      </p:sp>
      <p:sp>
        <p:nvSpPr>
          <p:cNvPr id="34" name=""/>
          <p:cNvSpPr/>
          <p:nvPr/>
        </p:nvSpPr>
        <p:spPr>
          <a:xfrm>
            <a:off x="2901950" y="4304030"/>
            <a:ext cx="622300" cy="444500"/>
          </a:xfrm>
          <a:custGeom>
            <a:pathLst>
              <a:path w="622300" h="444500">
                <a:moveTo>
                  <a:pt x="0" y="0"/>
                </a:moveTo>
                <a:cubicBezTo>
                  <a:pt x="343686" y="0"/>
                  <a:pt x="622300" y="99504"/>
                  <a:pt x="622300" y="222250"/>
                </a:cubicBezTo>
                <a:cubicBezTo>
                  <a:pt x="622300" y="344995"/>
                  <a:pt x="343686" y="444500"/>
                  <a:pt x="0" y="444500"/>
                </a:cubicBezTo>
              </a:path>
            </a:pathLst>
          </a:custGeom>
          <a:noFill/>
          <a:ln w="25400">
            <a:prstDash val="solid"/>
            <a:tailEnd type="triangle" w="lg" len="lg"/>
          </a:ln>
        </p:spPr>
        <p:style>
          <a:lnRef idx="1">
            <a:srgbClr val="808080"/>
          </a:lnRef>
          <a:fillRef idx="0"/>
          <a:effectRef idx="0"/>
          <a:fontRef idx="none"/>
        </p:style>
      </p:sp>
      <p:cxnSp>
        <p:nvCxnSpPr>
          <p:cNvPr id="35" name=""/>
          <p:cNvCxnSpPr/>
          <p:nvPr/>
        </p:nvCxnSpPr>
        <p:spPr>
          <a:xfrm>
            <a:off x="2264562" y="4019550"/>
            <a:ext cx="2745587" cy="0"/>
          </a:xfrm>
          <a:prstGeom prst="line"/>
          <a:ln w="127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36" name=""/>
          <p:cNvSpPr/>
          <p:nvPr/>
        </p:nvSpPr>
        <p:spPr>
          <a:xfrm>
            <a:off x="2270912" y="2984500"/>
            <a:ext cx="469264" cy="234950"/>
          </a:xfrm>
          <a:custGeom>
            <a:pathLst>
              <a:path w="469264" h="234950">
                <a:moveTo>
                  <a:pt x="0" y="234950"/>
                </a:moveTo>
                <a:lnTo>
                  <a:pt x="0" y="0"/>
                </a:lnTo>
                <a:lnTo>
                  <a:pt x="469264" y="0"/>
                </a:lnTo>
                <a:lnTo>
                  <a:pt x="469264" y="107950"/>
                </a:lnTo>
                <a:lnTo>
                  <a:pt x="342264" y="234950"/>
                </a:lnTo>
                <a:lnTo>
                  <a:pt x="0" y="234950"/>
                </a:lnTo>
                <a:close/>
              </a:path>
            </a:pathLst>
          </a:custGeom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7" name=""/>
          <p:cNvSpPr/>
          <p:nvPr/>
        </p:nvSpPr>
        <p:spPr>
          <a:xfrm>
            <a:off x="2270912" y="2984500"/>
            <a:ext cx="469264" cy="234950"/>
          </a:xfrm>
          <a:custGeom>
            <a:pathLst>
              <a:path w="469264" h="234950">
                <a:moveTo>
                  <a:pt x="469264" y="0"/>
                </a:moveTo>
                <a:lnTo>
                  <a:pt x="469264" y="107950"/>
                </a:lnTo>
                <a:lnTo>
                  <a:pt x="342264" y="234950"/>
                </a:lnTo>
                <a:lnTo>
                  <a:pt x="0" y="234950"/>
                </a:lnTo>
              </a:path>
            </a:pathLst>
          </a:custGeom>
          <a:noFill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38" name=""/>
          <p:cNvSpPr/>
          <p:nvPr/>
        </p:nvSpPr>
        <p:spPr>
          <a:xfrm>
            <a:off x="2309012" y="3022600"/>
            <a:ext cx="335914" cy="1524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000" err="1" lang="en-en" b="1">
                <a:latin typeface="Nimbus Sans"/>
              </a:rPr>
              <a:t>Alt#1</a:t>
            </a:r>
          </a:p>
        </p:txBody>
      </p:sp>
      <p:sp>
        <p:nvSpPr>
          <p:cNvPr id="39" name=""/>
          <p:cNvSpPr/>
          <p:nvPr/>
        </p:nvSpPr>
        <p:spPr>
          <a:xfrm>
            <a:off x="2759227" y="3022600"/>
            <a:ext cx="1121054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marL="0" marR="0" latinLnBrk="0"/>
            <a:r>
              <a:rPr dirty="0" sz="1600" err="1" lang="en-en" b="1">
                <a:latin typeface="Nimbus Sans"/>
              </a:rPr>
              <a:t>cache miss</a:t>
            </a:r>
          </a:p>
        </p:txBody>
      </p:sp>
      <p:sp>
        <p:nvSpPr>
          <p:cNvPr id="40" name=""/>
          <p:cNvSpPr/>
          <p:nvPr/>
        </p:nvSpPr>
        <p:spPr>
          <a:xfrm>
            <a:off x="2270912" y="4025900"/>
            <a:ext cx="469264" cy="234950"/>
          </a:xfrm>
          <a:custGeom>
            <a:pathLst>
              <a:path w="469264" h="234950">
                <a:moveTo>
                  <a:pt x="0" y="234950"/>
                </a:moveTo>
                <a:lnTo>
                  <a:pt x="0" y="0"/>
                </a:lnTo>
                <a:lnTo>
                  <a:pt x="469264" y="0"/>
                </a:lnTo>
                <a:lnTo>
                  <a:pt x="469264" y="107950"/>
                </a:lnTo>
                <a:lnTo>
                  <a:pt x="342264" y="234950"/>
                </a:lnTo>
                <a:lnTo>
                  <a:pt x="0" y="234950"/>
                </a:lnTo>
                <a:close/>
              </a:path>
            </a:pathLst>
          </a:custGeom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41" name=""/>
          <p:cNvSpPr/>
          <p:nvPr/>
        </p:nvSpPr>
        <p:spPr>
          <a:xfrm>
            <a:off x="2270912" y="4025900"/>
            <a:ext cx="469264" cy="234950"/>
          </a:xfrm>
          <a:custGeom>
            <a:pathLst>
              <a:path w="469264" h="234950">
                <a:moveTo>
                  <a:pt x="469264" y="0"/>
                </a:moveTo>
                <a:lnTo>
                  <a:pt x="469264" y="107950"/>
                </a:lnTo>
                <a:lnTo>
                  <a:pt x="342264" y="234950"/>
                </a:lnTo>
                <a:lnTo>
                  <a:pt x="0" y="234950"/>
                </a:lnTo>
              </a:path>
            </a:pathLst>
          </a:custGeom>
          <a:noFill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42" name=""/>
          <p:cNvSpPr/>
          <p:nvPr/>
        </p:nvSpPr>
        <p:spPr>
          <a:xfrm>
            <a:off x="2309012" y="4064000"/>
            <a:ext cx="335914" cy="1524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000" err="1" lang="en-en" b="1">
                <a:latin typeface="Nimbus Sans"/>
              </a:rPr>
              <a:t>Alt#2</a:t>
            </a:r>
          </a:p>
        </p:txBody>
      </p:sp>
      <p:sp>
        <p:nvSpPr>
          <p:cNvPr id="43" name=""/>
          <p:cNvSpPr/>
          <p:nvPr/>
        </p:nvSpPr>
        <p:spPr>
          <a:xfrm>
            <a:off x="2759227" y="4064000"/>
            <a:ext cx="906272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marL="0" marR="0" latinLnBrk="0"/>
            <a:r>
              <a:rPr dirty="0" sz="1600" err="1" lang="en-en" b="1">
                <a:latin typeface="Nimbus Sans"/>
              </a:rPr>
              <a:t>cache hit</a:t>
            </a:r>
          </a:p>
        </p:txBody>
      </p:sp>
      <p:sp>
        <p:nvSpPr>
          <p:cNvPr id="44" name=""/>
          <p:cNvSpPr/>
          <p:nvPr/>
        </p:nvSpPr>
        <p:spPr>
          <a:xfrm>
            <a:off x="1872322" y="4914900"/>
            <a:ext cx="544779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Reply</a:t>
            </a:r>
          </a:p>
        </p:txBody>
      </p:sp>
      <p:cxnSp>
        <p:nvCxnSpPr>
          <p:cNvPr id="45" name=""/>
          <p:cNvCxnSpPr/>
          <p:nvPr/>
        </p:nvCxnSpPr>
        <p:spPr>
          <a:xfrm flipH="1">
            <a:off x="1250950" y="5181600"/>
            <a:ext cx="1638300" cy="0"/>
          </a:xfrm>
          <a:prstGeom prst="line"/>
          <a:ln w="76200" cmpd="dbl">
            <a:prstDash val="solid"/>
            <a:tailEnd type="triangle" w="med" len="sm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46" name=""/>
          <p:cNvSpPr/>
          <p:nvPr/>
        </p:nvSpPr>
        <p:spPr>
          <a:xfrm>
            <a:off x="2515819" y="5346700"/>
            <a:ext cx="759561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All done</a:t>
            </a:r>
          </a:p>
        </p:txBody>
      </p:sp>
      <p:cxnSp>
        <p:nvCxnSpPr>
          <p:cNvPr id="47" name=""/>
          <p:cNvCxnSpPr/>
          <p:nvPr/>
        </p:nvCxnSpPr>
        <p:spPr>
          <a:xfrm>
            <a:off x="685800" y="5461000"/>
            <a:ext cx="1817319" cy="0"/>
          </a:xfrm>
          <a:prstGeom prst="line"/>
          <a:ln w="127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8" name=""/>
          <p:cNvCxnSpPr/>
          <p:nvPr/>
        </p:nvCxnSpPr>
        <p:spPr>
          <a:xfrm>
            <a:off x="3288080" y="5461000"/>
            <a:ext cx="1817319" cy="0"/>
          </a:xfrm>
          <a:prstGeom prst="line"/>
          <a:ln w="127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