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58" d="100"/>
          <a:sy n="58" d="100"/>
        </p:scale>
        <p:origin x="17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2" Type="http://schemas.openxmlformats.org/officeDocument/2006/relationships/hyperlink" Target="http://pandas.pydat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rincetonoptimizatio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incetonoptimization.com/" TargetMode="External"/><Relationship Id="rId5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://pandas.pydat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66056" y="2410553"/>
            <a:ext cx="10032294" cy="338064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029542"/>
              </p:ext>
            </p:extLst>
          </p:nvPr>
        </p:nvGraphicFramePr>
        <p:xfrm>
          <a:off x="6813715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17428" cy="1835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9" b="1" dirty="0">
                <a:solidFill>
                  <a:schemeClr val="accent1"/>
                </a:solidFill>
              </a:rPr>
              <a:t>Data Wrangling</a:t>
            </a:r>
          </a:p>
          <a:p>
            <a:pPr algn="ctr"/>
            <a:r>
              <a:rPr lang="en-US" sz="2750" dirty="0">
                <a:solidFill>
                  <a:schemeClr val="accent1"/>
                </a:solidFill>
              </a:rPr>
              <a:t>with pandas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Cheat Sheet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http://pandas.pydata.org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1104" y="2051644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Syntax</a:t>
            </a:r>
            <a:r>
              <a:rPr lang="en-US" sz="2683" dirty="0"/>
              <a:t> </a:t>
            </a:r>
            <a:r>
              <a:rPr lang="en-US" sz="1800" dirty="0"/>
              <a:t>– Creating </a:t>
            </a:r>
            <a:r>
              <a:rPr lang="en-US" sz="1800" dirty="0" err="1"/>
              <a:t>DataFrames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51104" y="2474935"/>
            <a:ext cx="3463426" cy="608071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12" name="TextBox 11"/>
          <p:cNvSpPr txBox="1"/>
          <p:nvPr/>
        </p:nvSpPr>
        <p:spPr>
          <a:xfrm>
            <a:off x="3855842" y="884777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In a tidy data set: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16956"/>
              </p:ext>
            </p:extLst>
          </p:nvPr>
        </p:nvGraphicFramePr>
        <p:xfrm>
          <a:off x="4734644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91949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7966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644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80761" y="1565892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82903" y="513565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13714" y="98717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13713" y="119738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13713" y="1373003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5918" y="1595498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1649" y="613600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3855841" y="2051644"/>
            <a:ext cx="10042509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7163"/>
              </p:ext>
            </p:extLst>
          </p:nvPr>
        </p:nvGraphicFramePr>
        <p:xfrm>
          <a:off x="11604596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02547"/>
              </p:ext>
            </p:extLst>
          </p:nvPr>
        </p:nvGraphicFramePr>
        <p:xfrm>
          <a:off x="1236441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9044"/>
              </p:ext>
            </p:extLst>
          </p:nvPr>
        </p:nvGraphicFramePr>
        <p:xfrm>
          <a:off x="1334368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1924089" y="45744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77379" y="1478909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64412" y="1478908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915677" y="145012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11612134" y="922970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3" name="Right Arrow 42"/>
          <p:cNvSpPr/>
          <p:nvPr/>
        </p:nvSpPr>
        <p:spPr>
          <a:xfrm>
            <a:off x="11616657" y="110566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4" name="Right Arrow 43"/>
          <p:cNvSpPr/>
          <p:nvPr/>
        </p:nvSpPr>
        <p:spPr>
          <a:xfrm>
            <a:off x="11612134" y="129797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4218"/>
              </p:ext>
            </p:extLst>
          </p:nvPr>
        </p:nvGraphicFramePr>
        <p:xfrm>
          <a:off x="4191785" y="263367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40681"/>
              </p:ext>
            </p:extLst>
          </p:nvPr>
        </p:nvGraphicFramePr>
        <p:xfrm>
          <a:off x="5907917" y="2615354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83941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547713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 smtClean="0"/>
              <a:t>  Gather </a:t>
            </a:r>
            <a:r>
              <a:rPr lang="en-US" sz="1200" dirty="0"/>
              <a:t>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15829"/>
              </p:ext>
            </p:extLst>
          </p:nvPr>
        </p:nvGraphicFramePr>
        <p:xfrm>
          <a:off x="7018457" y="2617281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87346"/>
              </p:ext>
            </p:extLst>
          </p:nvPr>
        </p:nvGraphicFramePr>
        <p:xfrm>
          <a:off x="8463124" y="261728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82302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57615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df.pivot</a:t>
            </a:r>
            <a:r>
              <a:rPr lang="en-US" sz="1200" b="1" dirty="0">
                <a:latin typeface="Consolas" panose="020B0609020204030204" pitchFamily="49" charset="0"/>
              </a:rPr>
              <a:t>(columns=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', values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Spread </a:t>
            </a:r>
            <a:r>
              <a:rPr lang="en-US" sz="1200" dirty="0"/>
              <a:t>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59702"/>
              </p:ext>
            </p:extLst>
          </p:nvPr>
        </p:nvGraphicFramePr>
        <p:xfrm>
          <a:off x="4199671" y="4115358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9489"/>
              </p:ext>
            </p:extLst>
          </p:nvPr>
        </p:nvGraphicFramePr>
        <p:xfrm>
          <a:off x="4199671" y="4650379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410520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5170259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97811"/>
              </p:ext>
            </p:extLst>
          </p:nvPr>
        </p:nvGraphicFramePr>
        <p:xfrm>
          <a:off x="5524096" y="4217315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98173"/>
              </p:ext>
            </p:extLst>
          </p:nvPr>
        </p:nvGraphicFramePr>
        <p:xfrm>
          <a:off x="7105325" y="4109742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4104356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23020"/>
              </p:ext>
            </p:extLst>
          </p:nvPr>
        </p:nvGraphicFramePr>
        <p:xfrm>
          <a:off x="7090668" y="4633936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2888"/>
              </p:ext>
            </p:extLst>
          </p:nvPr>
        </p:nvGraphicFramePr>
        <p:xfrm>
          <a:off x="8265429" y="4363755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5155802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548176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4033422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4033422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548175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550281"/>
            <a:ext cx="36913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df.sort_values</a:t>
            </a:r>
            <a:r>
              <a:rPr lang="en-US" sz="1200" b="1" dirty="0" smtClean="0">
                <a:latin typeface="Consolas" panose="020B0609020204030204" pitchFamily="49" charset="0"/>
              </a:rPr>
              <a:t>('mpg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</a:t>
            </a:r>
            <a:r>
              <a:rPr lang="en-US" sz="1200" dirty="0" smtClean="0"/>
              <a:t>column (low </a:t>
            </a:r>
            <a:r>
              <a:rPr lang="en-US" sz="1200" dirty="0"/>
              <a:t>to high</a:t>
            </a:r>
            <a:r>
              <a:rPr lang="en-US" sz="1200" dirty="0" smtClean="0"/>
              <a:t>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mpg</a:t>
            </a:r>
            <a:r>
              <a:rPr lang="en-US" sz="1200" b="1" dirty="0" err="1" smtClean="0">
                <a:latin typeface="Consolas" panose="020B0609020204030204" pitchFamily="49" charset="0"/>
              </a:rPr>
              <a:t>',ascending</a:t>
            </a:r>
            <a:r>
              <a:rPr lang="en-US" sz="1200" b="1" dirty="0" smtClean="0">
                <a:latin typeface="Consolas" panose="020B0609020204030204" pitchFamily="49" charset="0"/>
              </a:rPr>
              <a:t>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column (high to low).</a:t>
            </a:r>
          </a:p>
          <a:p>
            <a:endParaRPr lang="en-US" sz="800" dirty="0" smtClean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df.rename</a:t>
            </a:r>
            <a:r>
              <a:rPr lang="en-US" sz="1200" b="1" dirty="0" smtClean="0">
                <a:latin typeface="Consolas" panose="020B0609020204030204" pitchFamily="49" charset="0"/>
              </a:rPr>
              <a:t>(columns = {'</a:t>
            </a:r>
            <a:r>
              <a:rPr lang="en-US" sz="1200" b="1" dirty="0" err="1" smtClean="0">
                <a:latin typeface="Consolas" panose="020B0609020204030204" pitchFamily="49" charset="0"/>
              </a:rPr>
              <a:t>y':'year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Rename </a:t>
            </a:r>
            <a:r>
              <a:rPr lang="en-US" sz="1200" dirty="0"/>
              <a:t>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df.sort_index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Sort </a:t>
            </a:r>
            <a:r>
              <a:rPr lang="en-US" sz="1200" dirty="0"/>
              <a:t>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Reset </a:t>
            </a:r>
            <a:r>
              <a:rPr lang="en-US" sz="1200" dirty="0"/>
              <a:t>index of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to row numbers, </a:t>
            </a:r>
            <a:r>
              <a:rPr lang="en-US" sz="1200" dirty="0"/>
              <a:t>moving index to columns</a:t>
            </a:r>
            <a:r>
              <a:rPr lang="en-US" sz="1200" dirty="0" smtClean="0"/>
              <a:t>.</a:t>
            </a:r>
          </a:p>
          <a:p>
            <a:pPr marL="109538"/>
            <a:endParaRPr lang="en-US" sz="8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err="1">
                <a:latin typeface="Consolas" panose="020B0609020204030204" pitchFamily="49" charset="0"/>
              </a:rPr>
              <a:t>df.drop</a:t>
            </a:r>
            <a:r>
              <a:rPr lang="en-US" sz="1200" b="1" dirty="0">
                <a:latin typeface="Consolas" panose="020B0609020204030204" pitchFamily="49" charset="0"/>
              </a:rPr>
              <a:t>(['</a:t>
            </a:r>
            <a:r>
              <a:rPr lang="en-US" sz="1200" b="1" dirty="0" err="1">
                <a:latin typeface="Consolas" panose="020B0609020204030204" pitchFamily="49" charset="0"/>
              </a:rPr>
              <a:t>Length','Height</a:t>
            </a:r>
            <a:r>
              <a:rPr lang="en-US" sz="1200" b="1" dirty="0">
                <a:latin typeface="Consolas" panose="020B0609020204030204" pitchFamily="49" charset="0"/>
              </a:rPr>
              <a:t>'], axis=1)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 smtClean="0"/>
              <a:t>DataFrame</a:t>
            </a:r>
            <a:endParaRPr lang="en-US" sz="1200" dirty="0"/>
          </a:p>
        </p:txBody>
      </p:sp>
      <p:sp>
        <p:nvSpPr>
          <p:cNvPr id="78" name="Rounded Rectangle 77"/>
          <p:cNvSpPr/>
          <p:nvPr/>
        </p:nvSpPr>
        <p:spPr>
          <a:xfrm>
            <a:off x="3855840" y="5840778"/>
            <a:ext cx="489763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Observations </a:t>
            </a:r>
            <a:r>
              <a:rPr lang="en-US" sz="2800" dirty="0" smtClean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63024" y="5840778"/>
            <a:ext cx="49353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Variables </a:t>
            </a:r>
            <a:r>
              <a:rPr lang="en-US" sz="2800" dirty="0" smtClean="0"/>
              <a:t>(Columns)</a:t>
            </a:r>
            <a:endParaRPr lang="en-US" sz="2683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2691"/>
              </p:ext>
            </p:extLst>
          </p:nvPr>
        </p:nvGraphicFramePr>
        <p:xfrm>
          <a:off x="1033995" y="2571561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/>
                <a:gridCol w="446756"/>
                <a:gridCol w="446756"/>
                <a:gridCol w="446756"/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15179" y="3357213"/>
            <a:ext cx="329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index = [</a:t>
            </a:r>
            <a:r>
              <a:rPr lang="en-US" sz="1200" b="1" dirty="0">
                <a:latin typeface="Consolas" panose="020B0609020204030204" pitchFamily="49" charset="0"/>
              </a:rPr>
              <a:t>1</a:t>
            </a:r>
            <a:r>
              <a:rPr lang="en-US" sz="1200" b="1" dirty="0" smtClean="0">
                <a:latin typeface="Consolas" panose="020B0609020204030204" pitchFamily="49" charset="0"/>
              </a:rPr>
              <a:t>, 2, 3</a:t>
            </a:r>
            <a:r>
              <a:rPr lang="en-US" sz="1200" b="1" dirty="0">
                <a:latin typeface="Consolas" panose="020B0609020204030204" pitchFamily="49" charset="0"/>
              </a:rPr>
              <a:t>])</a:t>
            </a:r>
          </a:p>
          <a:p>
            <a:r>
              <a:rPr lang="en-US" sz="1200" dirty="0" smtClean="0"/>
              <a:t>  Specify values for each column.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[</a:t>
            </a:r>
            <a:r>
              <a:rPr lang="en-US" sz="1200" b="1" dirty="0">
                <a:latin typeface="Consolas" panose="020B0609020204030204" pitchFamily="49" charset="0"/>
              </a:rPr>
              <a:t>6</a:t>
            </a:r>
            <a:r>
              <a:rPr lang="en-US" sz="1200" b="1" dirty="0" smtClean="0">
                <a:latin typeface="Consolas" panose="020B0609020204030204" pitchFamily="49" charset="0"/>
              </a:rPr>
              <a:t>, 9, 12</a:t>
            </a:r>
            <a:r>
              <a:rPr lang="en-US" sz="1200" b="1" dirty="0">
                <a:latin typeface="Consolas" panose="020B0609020204030204" pitchFamily="49" charset="0"/>
              </a:rPr>
              <a:t>]],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index=[1, 2, 3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columns</a:t>
            </a:r>
            <a:r>
              <a:rPr lang="en-US" sz="1200" b="1" dirty="0">
                <a:latin typeface="Consolas" panose="020B0609020204030204" pitchFamily="49" charset="0"/>
              </a:rPr>
              <a:t>=['a</a:t>
            </a:r>
            <a:r>
              <a:rPr lang="en-US" sz="1200" b="1" dirty="0" smtClean="0">
                <a:latin typeface="Consolas" panose="020B0609020204030204" pitchFamily="49" charset="0"/>
              </a:rPr>
              <a:t>', 'b', 'c'])</a:t>
            </a:r>
          </a:p>
          <a:p>
            <a:r>
              <a:rPr lang="en-US" sz="1200" dirty="0" smtClean="0"/>
              <a:t>  Specify </a:t>
            </a:r>
            <a:r>
              <a:rPr lang="en-US" sz="1200" dirty="0"/>
              <a:t>values for each </a:t>
            </a:r>
            <a:r>
              <a:rPr lang="en-US" sz="1200" dirty="0" smtClean="0"/>
              <a:t>row.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66715"/>
              </p:ext>
            </p:extLst>
          </p:nvPr>
        </p:nvGraphicFramePr>
        <p:xfrm>
          <a:off x="1033995" y="6016377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/>
                <a:gridCol w="338248"/>
                <a:gridCol w="338248"/>
                <a:gridCol w="338248"/>
                <a:gridCol w="338248"/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7542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281" y="6985994"/>
            <a:ext cx="3291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index = </a:t>
            </a:r>
            <a:r>
              <a:rPr lang="en-US" sz="1200" b="1" dirty="0" err="1" smtClean="0">
                <a:latin typeface="Consolas" panose="020B0609020204030204" pitchFamily="49" charset="0"/>
              </a:rPr>
              <a:t>pd.MultiIndex.from_tuples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  [(</a:t>
            </a:r>
            <a:r>
              <a:rPr lang="en-US" sz="1200" b="1" dirty="0">
                <a:latin typeface="Consolas" panose="020B0609020204030204" pitchFamily="49" charset="0"/>
              </a:rPr>
              <a:t>'d',1),('d',2</a:t>
            </a:r>
            <a:r>
              <a:rPr lang="en-US" sz="1200" b="1" dirty="0" smtClean="0">
                <a:latin typeface="Consolas" panose="020B0609020204030204" pitchFamily="49" charset="0"/>
              </a:rPr>
              <a:t>),(</a:t>
            </a:r>
            <a:r>
              <a:rPr lang="en-US" sz="1200" b="1" dirty="0">
                <a:latin typeface="Consolas" panose="020B0609020204030204" pitchFamily="49" charset="0"/>
              </a:rPr>
              <a:t>'e',2</a:t>
            </a:r>
            <a:r>
              <a:rPr lang="en-US" sz="1200" b="1" dirty="0" smtClean="0">
                <a:latin typeface="Consolas" panose="020B0609020204030204" pitchFamily="49" charset="0"/>
              </a:rPr>
              <a:t>)],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names</a:t>
            </a:r>
            <a:r>
              <a:rPr lang="en-US" sz="1200" b="1" dirty="0">
                <a:latin typeface="Consolas" panose="020B0609020204030204" pitchFamily="49" charset="0"/>
              </a:rPr>
              <a:t>=['</a:t>
            </a:r>
            <a:r>
              <a:rPr lang="en-US" sz="1200" b="1" dirty="0" err="1">
                <a:latin typeface="Consolas" panose="020B0609020204030204" pitchFamily="49" charset="0"/>
              </a:rPr>
              <a:t>n','v</a:t>
            </a:r>
            <a:r>
              <a:rPr lang="en-US" sz="1200" b="1" dirty="0">
                <a:latin typeface="Consolas" panose="020B0609020204030204" pitchFamily="49" charset="0"/>
              </a:rPr>
              <a:t>'])))</a:t>
            </a:r>
          </a:p>
          <a:p>
            <a:r>
              <a:rPr lang="en-US" sz="1200" dirty="0" smtClean="0"/>
              <a:t>  Create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with a </a:t>
            </a:r>
            <a:r>
              <a:rPr lang="en-US" sz="1200" dirty="0" err="1" smtClean="0"/>
              <a:t>MultiIndex</a:t>
            </a:r>
            <a:endParaRPr lang="en-US" sz="1200" dirty="0" smtClean="0"/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29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Most pandas methods return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so that another pandas method can be applied to the result.  This improves readability of code.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pd.melt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.</a:t>
            </a:r>
            <a:r>
              <a:rPr lang="en-US" sz="1200" b="1" dirty="0">
                <a:latin typeface="Consolas" panose="020B0609020204030204" pitchFamily="49" charset="0"/>
              </a:rPr>
              <a:t>rename(columns</a:t>
            </a:r>
            <a:r>
              <a:rPr lang="en-US" sz="1200" b="1" dirty="0" smtClean="0">
                <a:latin typeface="Consolas" panose="020B0609020204030204" pitchFamily="49" charset="0"/>
              </a:rPr>
              <a:t>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'variable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'value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.</a:t>
            </a:r>
            <a:r>
              <a:rPr lang="en-US" sz="1200" b="1" dirty="0">
                <a:latin typeface="Consolas" panose="020B0609020204030204" pitchFamily="49" charset="0"/>
              </a:rPr>
              <a:t>query('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)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08493"/>
              </p:ext>
            </p:extLst>
          </p:nvPr>
        </p:nvGraphicFramePr>
        <p:xfrm>
          <a:off x="4607118" y="6353439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6041749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551"/>
              </p:ext>
            </p:extLst>
          </p:nvPr>
        </p:nvGraphicFramePr>
        <p:xfrm>
          <a:off x="6498188" y="6475359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958595" y="7063240"/>
            <a:ext cx="2468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 &gt; 7]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Extract rows that meet logical criteria.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f.drop_duplicates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 smtClean="0"/>
              <a:t>Remove </a:t>
            </a:r>
            <a:r>
              <a:rPr lang="en-US" sz="1200" dirty="0"/>
              <a:t>duplicate rows (only considers columns).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df.head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Select first n rows.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df.tail</a:t>
            </a:r>
            <a:r>
              <a:rPr lang="en-US" sz="1200" b="1" dirty="0" smtClean="0">
                <a:latin typeface="Consolas" panose="020B0609020204030204" pitchFamily="49" charset="0"/>
              </a:rPr>
              <a:t>(n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Select </a:t>
            </a:r>
            <a:r>
              <a:rPr lang="en-US" sz="1200" dirty="0" smtClean="0"/>
              <a:t>last n </a:t>
            </a:r>
            <a:r>
              <a:rPr lang="en-US" sz="1200" dirty="0"/>
              <a:t>rows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97195"/>
              </p:ext>
            </p:extLst>
          </p:nvPr>
        </p:nvGraphicFramePr>
        <p:xfrm>
          <a:off x="3946615" y="9243804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/>
                <a:gridCol w="1175988"/>
                <a:gridCol w="1770676"/>
                <a:gridCol w="1637036"/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Logic in Python (and pandas)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!=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Not equal to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smtClean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Group membership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==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not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Logical</a:t>
                      </a:r>
                      <a:r>
                        <a:rPr lang="en-US" sz="900" baseline="0" dirty="0" smtClean="0"/>
                        <a:t> and, or, not, </a:t>
                      </a:r>
                      <a:r>
                        <a:rPr lang="en-US" sz="900" baseline="0" dirty="0" err="1" smtClean="0"/>
                        <a:t>xor</a:t>
                      </a:r>
                      <a:r>
                        <a:rPr lang="en-US" sz="900" baseline="0" dirty="0" smtClean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770347" y="10629429"/>
            <a:ext cx="9815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2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3"/>
              </a:rPr>
              <a:t>https://</a:t>
            </a:r>
            <a:r>
              <a:rPr lang="en-US" sz="800" dirty="0" smtClean="0">
                <a:hlinkClick r:id="rId3"/>
              </a:rPr>
              <a:t>www.rstudio.com/wp-content/uploads/2015/02/data-wrangling-cheatsheet.pdf</a:t>
            </a:r>
            <a:r>
              <a:rPr lang="en-US" sz="800" dirty="0" smtClean="0"/>
              <a:t>)  Written by Irv Lustig, </a:t>
            </a:r>
            <a:r>
              <a:rPr lang="en-US" sz="800" dirty="0" smtClean="0">
                <a:hlinkClick r:id="rId4"/>
              </a:rPr>
              <a:t>Princeton Consultants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68856"/>
              </p:ext>
            </p:extLst>
          </p:nvPr>
        </p:nvGraphicFramePr>
        <p:xfrm>
          <a:off x="9759542" y="6354269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43764"/>
              </p:ext>
            </p:extLst>
          </p:nvPr>
        </p:nvGraphicFramePr>
        <p:xfrm>
          <a:off x="11700928" y="6359792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224035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80564" y="6955437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</a:t>
            </a:r>
            <a:r>
              <a:rPr lang="en-US" sz="1200" b="1" dirty="0" smtClean="0">
                <a:latin typeface="Consolas" panose="020B0609020204030204" pitchFamily="49" charset="0"/>
              </a:rPr>
              <a:t>[['</a:t>
            </a:r>
            <a:r>
              <a:rPr lang="en-US" sz="1200" b="1" dirty="0" err="1" smtClean="0">
                <a:latin typeface="Consolas" panose="020B0609020204030204" pitchFamily="49" charset="0"/>
              </a:rPr>
              <a:t>width','length','species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Select multiple columns with specific names.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['width']  </a:t>
            </a:r>
            <a:r>
              <a:rPr lang="en-US" sz="1200" i="1" dirty="0" smtClean="0"/>
              <a:t>or</a:t>
            </a:r>
            <a:r>
              <a:rPr lang="en-US" sz="1200" b="1" dirty="0" smtClean="0">
                <a:latin typeface="Consolas" panose="020B0609020204030204" pitchFamily="49" charset="0"/>
              </a:rPr>
              <a:t>  </a:t>
            </a:r>
            <a:r>
              <a:rPr lang="en-US" sz="1200" b="1" dirty="0" err="1" smtClean="0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single column </a:t>
            </a:r>
            <a:r>
              <a:rPr lang="en-US" sz="1200" dirty="0"/>
              <a:t>with specific </a:t>
            </a:r>
            <a:r>
              <a:rPr lang="en-US" sz="1200" dirty="0" smtClean="0"/>
              <a:t>name.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f.filter</a:t>
            </a:r>
            <a:r>
              <a:rPr lang="en-US" sz="1200" b="1" dirty="0" smtClean="0">
                <a:latin typeface="Consolas" panose="020B0609020204030204" pitchFamily="49" charset="0"/>
              </a:rPr>
              <a:t>(regex='</a:t>
            </a:r>
            <a:r>
              <a:rPr lang="en-US" sz="1200" b="1" i="1" dirty="0" smtClean="0">
                <a:latin typeface="Consolas" panose="020B0609020204030204" pitchFamily="49" charset="0"/>
              </a:rPr>
              <a:t>regex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 smtClean="0"/>
              <a:t>     Select columns whose name matches regular expression </a:t>
            </a:r>
            <a:r>
              <a:rPr lang="en-US" sz="1200" i="1" dirty="0" smtClean="0"/>
              <a:t>regex</a:t>
            </a:r>
            <a:r>
              <a:rPr lang="en-US" sz="1200" dirty="0" smtClean="0"/>
              <a:t>.</a:t>
            </a:r>
            <a:endParaRPr lang="en-US" sz="1200" b="1" dirty="0" smtClean="0">
              <a:latin typeface="Consolas" panose="020B0609020204030204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58512" y="9511669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[:,'x2':'x4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all columns between x2 and x4 (inclusive).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[:,[1,2,5]]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columns in positions 1, 2 and 5 (first column is 0).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['a'] &gt; 10, ['</a:t>
            </a:r>
            <a:r>
              <a:rPr lang="en-US" sz="1200" b="1" dirty="0" err="1" smtClean="0">
                <a:latin typeface="Consolas" panose="020B0609020204030204" pitchFamily="49" charset="0"/>
              </a:rPr>
              <a:t>a','c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Select rows meeting logical condition, and only the specific columns .</a:t>
            </a:r>
            <a:endParaRPr lang="en-US" sz="1200" dirty="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80901"/>
              </p:ext>
            </p:extLst>
          </p:nvPr>
        </p:nvGraphicFramePr>
        <p:xfrm>
          <a:off x="8958512" y="8126731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/>
                <a:gridCol w="3498043"/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regex (Regular Expressions) Examples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'\.'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containing</a:t>
                      </a:r>
                      <a:r>
                        <a:rPr lang="en-US" sz="900" baseline="0" dirty="0" smtClean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'Length$'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ending with word 'Length'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'^Sepal'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the word 'Sepal'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'x' and ending with 1,2,3,4,5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''^(?!Species$).*'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except</a:t>
                      </a:r>
                      <a:r>
                        <a:rPr lang="en-US" sz="900" baseline="0" dirty="0" smtClean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31165" y="7063240"/>
            <a:ext cx="2492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frac</a:t>
            </a:r>
            <a:r>
              <a:rPr lang="en-US" sz="1200" b="1" dirty="0">
                <a:latin typeface="Consolas" panose="020B0609020204030204" pitchFamily="49" charset="0"/>
              </a:rPr>
              <a:t>=0.5)</a:t>
            </a:r>
          </a:p>
          <a:p>
            <a:pPr marL="174625"/>
            <a:r>
              <a:rPr lang="en-US" sz="1200" dirty="0" smtClean="0"/>
              <a:t>Randomly </a:t>
            </a:r>
            <a:r>
              <a:rPr lang="en-US" sz="1200" dirty="0"/>
              <a:t>select fraction of rows. 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df.sample</a:t>
            </a:r>
            <a:r>
              <a:rPr lang="en-US" sz="1200" b="1" dirty="0" smtClean="0">
                <a:latin typeface="Consolas" panose="020B0609020204030204" pitchFamily="49" charset="0"/>
              </a:rPr>
              <a:t>(n=10)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Randomly </a:t>
            </a:r>
            <a:r>
              <a:rPr lang="en-US" sz="1200" dirty="0"/>
              <a:t>select </a:t>
            </a:r>
            <a:r>
              <a:rPr lang="en-US" sz="1200" dirty="0" smtClean="0"/>
              <a:t>n rows.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[10:20]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rows by position.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df.nlargest</a:t>
            </a:r>
            <a:r>
              <a:rPr lang="en-US" sz="1200" b="1" dirty="0" smtClean="0">
                <a:latin typeface="Consolas" panose="020B0609020204030204" pitchFamily="49" charset="0"/>
              </a:rPr>
              <a:t>(n, 'value')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and order top n entries.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df.nsmallest</a:t>
            </a:r>
            <a:r>
              <a:rPr lang="en-US" sz="1200" b="1" dirty="0" smtClean="0">
                <a:latin typeface="Consolas" panose="020B0609020204030204" pitchFamily="49" charset="0"/>
              </a:rPr>
              <a:t>(n, </a:t>
            </a:r>
            <a:r>
              <a:rPr lang="en-US" sz="1200" b="1" dirty="0">
                <a:latin typeface="Consolas" panose="020B0609020204030204" pitchFamily="49" charset="0"/>
              </a:rPr>
              <a:t>'value')</a:t>
            </a:r>
          </a:p>
          <a:p>
            <a:pPr marL="174625"/>
            <a:r>
              <a:rPr lang="en-US" sz="1200" dirty="0" smtClean="0"/>
              <a:t>Select </a:t>
            </a:r>
            <a:r>
              <a:rPr lang="en-US" sz="1200" dirty="0"/>
              <a:t>and order bottom n entries.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33439" y="6283065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Summarize Data</a:t>
            </a:r>
            <a:endParaRPr lang="en-US" sz="2683" dirty="0"/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Make New Variables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['Length'].</a:t>
            </a:r>
            <a:r>
              <a:rPr lang="en-US" sz="1200" b="1" dirty="0" err="1" smtClean="0">
                <a:latin typeface="Consolas" panose="020B0609020204030204" pitchFamily="49" charset="0"/>
              </a:rPr>
              <a:t>value_counts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 smtClean="0"/>
              <a:t>     Count 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['w'].unique())</a:t>
            </a:r>
          </a:p>
          <a:p>
            <a:pPr marL="109538"/>
            <a:r>
              <a:rPr lang="en-US" sz="1200" dirty="0"/>
              <a:t># of distinct values in a column</a:t>
            </a:r>
            <a:r>
              <a:rPr lang="en-US" sz="1200" dirty="0" smtClean="0"/>
              <a:t>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</a:t>
            </a:r>
            <a:r>
              <a:rPr lang="en-US" sz="1200" dirty="0" smtClean="0"/>
              <a:t>column (or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27323"/>
              </p:ext>
            </p:extLst>
          </p:nvPr>
        </p:nvGraphicFramePr>
        <p:xfrm>
          <a:off x="838982" y="2203927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3181"/>
              </p:ext>
            </p:extLst>
          </p:nvPr>
        </p:nvGraphicFramePr>
        <p:xfrm>
          <a:off x="2616518" y="2203927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47676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2775663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summary functions</a:t>
            </a:r>
            <a:r>
              <a:rPr lang="en-US" sz="1200" dirty="0" smtClean="0"/>
              <a:t> that operate on different kinds of pandas objects (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columns, Series,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, Expanding and Rolling (see below)) and produce single values for each of the groups. When applied to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, the result is returned as a pandas Series for each column. Examples: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31415" y="37671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sum()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Sum values of each </a:t>
            </a:r>
            <a:r>
              <a:rPr lang="en-US" sz="1200" dirty="0" smtClean="0"/>
              <a:t>object.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count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Count non-NA/null values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median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Median value of each object</a:t>
            </a:r>
            <a:r>
              <a:rPr lang="en-US" sz="1200" dirty="0" smtClean="0"/>
              <a:t>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quantile([0.25,0.75])</a:t>
            </a:r>
          </a:p>
          <a:p>
            <a:pPr marL="111125"/>
            <a:r>
              <a:rPr lang="en-US" sz="1200" dirty="0"/>
              <a:t>Quantiles of each </a:t>
            </a:r>
            <a:r>
              <a:rPr lang="en-US" sz="1200" dirty="0" smtClean="0"/>
              <a:t>object.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apply(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Apply function</a:t>
            </a:r>
            <a:r>
              <a:rPr lang="en-US" sz="1200" dirty="0"/>
              <a:t> </a:t>
            </a:r>
            <a:r>
              <a:rPr lang="en-US" sz="1200" dirty="0" smtClean="0"/>
              <a:t>to each object.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76390" y="37671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Minimum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max()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Maximum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mean()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Mean value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Variance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std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Standard deviation of each object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df.assign</a:t>
            </a:r>
            <a:r>
              <a:rPr lang="en-US" sz="1200" b="1" dirty="0" smtClean="0">
                <a:latin typeface="Consolas" panose="020B0609020204030204" pitchFamily="49" charset="0"/>
              </a:rPr>
              <a:t>(Area=lambda 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: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Compute and append one or more new columns.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['Volume'] =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Add single column.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pd.qcut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df.col</a:t>
            </a:r>
            <a:r>
              <a:rPr lang="en-US" sz="1200" b="1" dirty="0" smtClean="0">
                <a:latin typeface="Consolas" panose="020B0609020204030204" pitchFamily="49" charset="0"/>
              </a:rPr>
              <a:t>, n, labels=False)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Bin column into n buckets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vector functions </a:t>
            </a:r>
            <a:r>
              <a:rPr lang="en-US" sz="1200" dirty="0" smtClean="0"/>
              <a:t>that operate on all columns of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or a single selected column (a pandas Series). These functions produce vectors of values for each of the columns, or a single Series for the individual Series. Examples: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675804" y="691846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shift(1)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Copy with values shifted by 1.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rank(method='dense')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rank(method='min')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</a:t>
            </a:r>
            <a:r>
              <a:rPr lang="en-US" sz="1200" b="1" dirty="0" smtClean="0">
                <a:latin typeface="Consolas" panose="020B0609020204030204" pitchFamily="49" charset="0"/>
              </a:rPr>
              <a:t>ank(</a:t>
            </a:r>
            <a:r>
              <a:rPr lang="en-US" sz="1200" b="1" dirty="0" err="1" smtClean="0">
                <a:latin typeface="Consolas" panose="020B0609020204030204" pitchFamily="49" charset="0"/>
              </a:rPr>
              <a:t>pct</a:t>
            </a:r>
            <a:r>
              <a:rPr lang="en-US" sz="1200" b="1" dirty="0" smtClean="0">
                <a:latin typeface="Consolas" panose="020B0609020204030204" pitchFamily="49" charset="0"/>
              </a:rPr>
              <a:t>=True)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 rescaled to interval [0, 1].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rank(method='first')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69184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cumsum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Cumulative sum.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cummax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max.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cummin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min.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cumprod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product.</a:t>
            </a:r>
            <a:endParaRPr lang="en-US" sz="12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Standard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bdf</a:t>
            </a:r>
            <a:r>
              <a:rPr lang="en-US" sz="1200" b="1" dirty="0" smtClean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how</a:t>
            </a:r>
            <a:r>
              <a:rPr lang="en-US" sz="1200" b="1" dirty="0">
                <a:latin typeface="Consolas" panose="020B0609020204030204" pitchFamily="49" charset="0"/>
              </a:rPr>
              <a:t>='left</a:t>
            </a:r>
            <a:r>
              <a:rPr lang="en-US" sz="1200" b="1" dirty="0" smtClean="0">
                <a:latin typeface="Consolas" panose="020B0609020204030204" pitchFamily="49" charset="0"/>
              </a:rPr>
              <a:t>', on</a:t>
            </a:r>
            <a:r>
              <a:rPr lang="en-US" sz="1200" b="1" dirty="0">
                <a:latin typeface="Consolas" panose="020B0609020204030204" pitchFamily="49" charset="0"/>
              </a:rPr>
              <a:t>='x1')</a:t>
            </a:r>
          </a:p>
          <a:p>
            <a:pPr marL="174625"/>
            <a:r>
              <a:rPr lang="en-US" sz="1200" dirty="0" smtClean="0"/>
              <a:t>Join matching rows from </a:t>
            </a:r>
            <a:r>
              <a:rPr lang="en-US" sz="1200" dirty="0" err="1" smtClean="0"/>
              <a:t>bdf</a:t>
            </a:r>
            <a:r>
              <a:rPr lang="en-US" sz="1200" dirty="0" smtClean="0"/>
              <a:t> to </a:t>
            </a:r>
            <a:r>
              <a:rPr lang="en-US" sz="1200" dirty="0" err="1" smtClean="0"/>
              <a:t>adf</a:t>
            </a:r>
            <a:r>
              <a:rPr lang="en-US" sz="1200" dirty="0" smtClean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</a:t>
            </a:r>
            <a:r>
              <a:rPr lang="en-US" sz="1200" b="1" dirty="0" smtClean="0">
                <a:latin typeface="Consolas" panose="020B0609020204030204" pitchFamily="49" charset="0"/>
              </a:rPr>
              <a:t>='right',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'inner',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only rows in both sets.</a:t>
            </a:r>
          </a:p>
          <a:p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'outer</a:t>
            </a:r>
            <a:r>
              <a:rPr lang="en-US" sz="1200" b="1" dirty="0">
                <a:latin typeface="Consolas" panose="020B0609020204030204" pitchFamily="49" charset="0"/>
              </a:rPr>
              <a:t>', 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Filtering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[adf.x1.isin(bdf.x1)]</a:t>
            </a:r>
          </a:p>
          <a:p>
            <a:pPr marL="174625"/>
            <a:r>
              <a:rPr lang="en-US" sz="1200" dirty="0" smtClean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that have a match in </a:t>
            </a:r>
            <a:r>
              <a:rPr lang="en-US" sz="1200" dirty="0" err="1" smtClean="0"/>
              <a:t>bdf</a:t>
            </a:r>
            <a:r>
              <a:rPr lang="en-US" sz="1200" dirty="0" smtClean="0"/>
              <a:t>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[~adf.x1.isin(bdf.x1</a:t>
            </a:r>
            <a:r>
              <a:rPr lang="en-US" sz="1200" b="1" dirty="0">
                <a:latin typeface="Consolas" panose="020B0609020204030204" pitchFamily="49" charset="0"/>
              </a:rPr>
              <a:t>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</a:t>
            </a:r>
            <a:r>
              <a:rPr lang="en-US" sz="1200" dirty="0"/>
              <a:t>that </a:t>
            </a:r>
            <a:r>
              <a:rPr lang="en-US" sz="1200" dirty="0" smtClean="0"/>
              <a:t>do not have </a:t>
            </a:r>
            <a:r>
              <a:rPr lang="en-US" sz="1200" dirty="0"/>
              <a:t>a match in </a:t>
            </a:r>
            <a:r>
              <a:rPr lang="en-US" sz="1200" dirty="0" err="1"/>
              <a:t>bdf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Set-like Operations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</a:t>
            </a:r>
            <a:r>
              <a:rPr lang="en-US" sz="1200" b="1" dirty="0" err="1" smtClean="0">
                <a:latin typeface="Consolas" panose="020B0609020204030204" pitchFamily="49" charset="0"/>
              </a:rPr>
              <a:t>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(Intersection).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how='outer')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either or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(Union).</a:t>
            </a:r>
          </a:p>
          <a:p>
            <a:pPr marL="174625"/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</a:t>
            </a:r>
            <a:r>
              <a:rPr lang="en-US" sz="1200" b="1" dirty="0">
                <a:latin typeface="Consolas" panose="020B0609020204030204" pitchFamily="49" charset="0"/>
              </a:rPr>
              <a:t>='outer</a:t>
            </a:r>
            <a:r>
              <a:rPr lang="en-US" sz="1200" b="1" dirty="0" smtClean="0">
                <a:latin typeface="Consolas" panose="020B0609020204030204" pitchFamily="49" charset="0"/>
              </a:rPr>
              <a:t>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indicator=True)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query('_merge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 smtClean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drop(['_merge'],axis=1)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 smtClean="0"/>
              <a:t>ydf</a:t>
            </a:r>
            <a:r>
              <a:rPr lang="en-US" sz="1200" dirty="0" smtClean="0"/>
              <a:t> but not </a:t>
            </a:r>
            <a:r>
              <a:rPr lang="en-US" sz="1200" dirty="0" err="1" smtClean="0"/>
              <a:t>zdf</a:t>
            </a:r>
            <a:r>
              <a:rPr lang="en-US" sz="1200" dirty="0" smtClean="0"/>
              <a:t> (</a:t>
            </a:r>
            <a:r>
              <a:rPr lang="en-US" sz="1200" dirty="0" err="1" smtClean="0"/>
              <a:t>Setdiff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62" name="Rounded Rectangle 61"/>
          <p:cNvSpPr/>
          <p:nvPr/>
        </p:nvSpPr>
        <p:spPr>
          <a:xfrm>
            <a:off x="134509" y="58459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59397"/>
              </p:ext>
            </p:extLst>
          </p:nvPr>
        </p:nvGraphicFramePr>
        <p:xfrm>
          <a:off x="181877" y="63780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0315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41990"/>
              </p:ext>
            </p:extLst>
          </p:nvPr>
        </p:nvGraphicFramePr>
        <p:xfrm>
          <a:off x="1457303" y="67216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4" y="6301894"/>
            <a:ext cx="221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(by="col")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object, grouped by values in column named "col".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(level="</a:t>
            </a:r>
            <a:r>
              <a:rPr lang="en-US" sz="1200" b="1" dirty="0" err="1" smtClean="0">
                <a:latin typeface="Consolas" panose="020B0609020204030204" pitchFamily="49" charset="0"/>
              </a:rPr>
              <a:t>ind</a:t>
            </a:r>
            <a:r>
              <a:rPr lang="en-US" sz="1200" b="1" dirty="0" smtClean="0">
                <a:latin typeface="Consolas" panose="020B0609020204030204" pitchFamily="49" charset="0"/>
              </a:rPr>
              <a:t>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</a:t>
            </a:r>
            <a:r>
              <a:rPr lang="en-US" sz="1200" dirty="0" smtClean="0"/>
              <a:t>index level named "</a:t>
            </a:r>
            <a:r>
              <a:rPr lang="en-US" sz="1200" dirty="0" err="1" smtClean="0"/>
              <a:t>ind</a:t>
            </a:r>
            <a:r>
              <a:rPr lang="en-US" sz="1200" dirty="0" smtClean="0"/>
              <a:t>".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01690" y="80248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of the summary functions listed above can be applied to a group. Additional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max(axis=1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max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clip(lower=-10,upper=10)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Trim values at input thresholds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min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abs()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Absolute value.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4705717" y="62721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75" name="Rounded Rectangle 74"/>
          <p:cNvSpPr/>
          <p:nvPr/>
        </p:nvSpPr>
        <p:spPr>
          <a:xfrm>
            <a:off x="108506" y="89153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Windows</a:t>
            </a:r>
            <a:endParaRPr lang="en-US" sz="2683" dirty="0"/>
          </a:p>
        </p:txBody>
      </p:sp>
      <p:sp>
        <p:nvSpPr>
          <p:cNvPr id="76" name="TextBox 75"/>
          <p:cNvSpPr txBox="1"/>
          <p:nvPr/>
        </p:nvSpPr>
        <p:spPr>
          <a:xfrm>
            <a:off x="136406" y="9380102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df.expanding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an Expanding object allowing summary functions to be applied cumulatively.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df.rolling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</a:t>
            </a:r>
            <a:r>
              <a:rPr lang="en-US" sz="1200" dirty="0" smtClean="0"/>
              <a:t>a Rolling object </a:t>
            </a:r>
            <a:r>
              <a:rPr lang="en-US" sz="1200" dirty="0"/>
              <a:t>allowing summary functions to be applied </a:t>
            </a:r>
            <a:r>
              <a:rPr lang="en-US" sz="1200" dirty="0" smtClean="0"/>
              <a:t>to windows of length n.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8506" y="83791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size()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Size of each group.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226238" y="83825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agg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Aggregate group using function.</a:t>
            </a:r>
            <a:endParaRPr lang="en-US" sz="1200" dirty="0"/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df.dropna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Drop rows with any column having NA/null data.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=</a:t>
            </a:r>
            <a:r>
              <a:rPr lang="en-US" sz="1200" b="1" dirty="0" err="1" smtClean="0">
                <a:latin typeface="Consolas" panose="020B0609020204030204" pitchFamily="49" charset="0"/>
              </a:rPr>
              <a:t>df.fillna</a:t>
            </a:r>
            <a:r>
              <a:rPr lang="en-US" sz="1200" b="1" dirty="0" smtClean="0">
                <a:latin typeface="Consolas" panose="020B0609020204030204" pitchFamily="49" charset="0"/>
              </a:rPr>
              <a:t>(value)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Replace all NA/null data with value.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697533" y="891535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705717" y="9388947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</a:t>
            </a:r>
            <a:r>
              <a:rPr lang="en-US" sz="1200" dirty="0" smtClean="0"/>
              <a:t>column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87803" y="9382182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df.plot.scatter</a:t>
            </a:r>
            <a:r>
              <a:rPr lang="en-US" sz="1200" b="1" dirty="0" smtClean="0">
                <a:latin typeface="Consolas" panose="020B0609020204030204" pitchFamily="49" charset="0"/>
              </a:rPr>
              <a:t>(x</a:t>
            </a:r>
            <a:r>
              <a:rPr lang="en-US" sz="1200" b="1" dirty="0">
                <a:latin typeface="Consolas" panose="020B0609020204030204" pitchFamily="49" charset="0"/>
              </a:rPr>
              <a:t>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 smtClean="0"/>
              <a:t>Scatter chart </a:t>
            </a:r>
            <a:r>
              <a:rPr lang="en-US" sz="1200" dirty="0"/>
              <a:t>using pairs of points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74" y="9812736"/>
            <a:ext cx="1563773" cy="8615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522" y="9803114"/>
            <a:ext cx="1445181" cy="876444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>
            <a:off x="115084" y="10670406"/>
            <a:ext cx="9185591" cy="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427" y="10631500"/>
            <a:ext cx="1159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4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5"/>
              </a:rPr>
              <a:t>https://</a:t>
            </a:r>
            <a:r>
              <a:rPr lang="en-US" sz="800" dirty="0" smtClean="0">
                <a:hlinkClick r:id="rId5"/>
              </a:rPr>
              <a:t>www.rstudio.com/wp-content/uploads/2015/02/data-wrangling-cheatsheet.pdf</a:t>
            </a:r>
            <a:r>
              <a:rPr lang="en-US" sz="800" dirty="0" smtClean="0"/>
              <a:t>) </a:t>
            </a:r>
            <a:r>
              <a:rPr lang="en-US" sz="800" dirty="0"/>
              <a:t>Written by Irv Lustig, </a:t>
            </a:r>
            <a:r>
              <a:rPr lang="en-US" sz="800" dirty="0">
                <a:hlinkClick r:id="rId6"/>
              </a:rPr>
              <a:t>Princeton </a:t>
            </a:r>
            <a:r>
              <a:rPr lang="en-US" sz="800" dirty="0" smtClean="0">
                <a:hlinkClick r:id="rId6"/>
              </a:rPr>
              <a:t>Consultants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1688</Words>
  <Application>Microsoft Office PowerPoint</Application>
  <PresentationFormat>Custom</PresentationFormat>
  <Paragraphs>427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2016-12-22T19:16:36Z</dcterms:modified>
</cp:coreProperties>
</file>